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496E0-C23B-4056-8152-32F03C1755D0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D9DDE-954D-43CE-8339-978056D5788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  <p:sp>
        <p:nvSpPr>
          <p:cNvPr id="942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CDCEE7-9321-4A69-BE42-53800AE8D26D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  <p:sp>
        <p:nvSpPr>
          <p:cNvPr id="942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B1F0BA-E7B6-4839-BBD2-1D981E7D42D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22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6211A8-0A49-4010-A653-8775536C7E68}" type="slidenum">
              <a:rPr lang="es-ES_trad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325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9827EE-7912-4C76-A5A0-38A7D35492C4}" type="slidenum">
              <a:rPr lang="es-ES_trad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46BB82-2BAC-41A6-A150-D7A1D7979E2C}" type="slidenum">
              <a:rPr lang="es-ES_trad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0F48-B966-4961-B4B5-2E23F730C277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EFC9-4A7B-48D0-AA2A-56439049851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0F48-B966-4961-B4B5-2E23F730C277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EFC9-4A7B-48D0-AA2A-56439049851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0F48-B966-4961-B4B5-2E23F730C277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EFC9-4A7B-48D0-AA2A-56439049851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0F48-B966-4961-B4B5-2E23F730C277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EFC9-4A7B-48D0-AA2A-56439049851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0F48-B966-4961-B4B5-2E23F730C277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EFC9-4A7B-48D0-AA2A-56439049851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0F48-B966-4961-B4B5-2E23F730C277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EFC9-4A7B-48D0-AA2A-56439049851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0F48-B966-4961-B4B5-2E23F730C277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EFC9-4A7B-48D0-AA2A-56439049851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0F48-B966-4961-B4B5-2E23F730C277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EFC9-4A7B-48D0-AA2A-56439049851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0F48-B966-4961-B4B5-2E23F730C277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EFC9-4A7B-48D0-AA2A-56439049851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0F48-B966-4961-B4B5-2E23F730C277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EFC9-4A7B-48D0-AA2A-56439049851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0F48-B966-4961-B4B5-2E23F730C277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EFC9-4A7B-48D0-AA2A-56439049851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A0F48-B966-4961-B4B5-2E23F730C277}" type="datetimeFigureOut">
              <a:rPr lang="es-ES_tradnl" smtClean="0"/>
              <a:pPr/>
              <a:t>14/05/2012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EFC9-4A7B-48D0-AA2A-56439049851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2 Marcador de contenido"/>
          <p:cNvSpPr txBox="1">
            <a:spLocks/>
          </p:cNvSpPr>
          <p:nvPr/>
        </p:nvSpPr>
        <p:spPr>
          <a:xfrm>
            <a:off x="539750" y="692150"/>
            <a:ext cx="8229600" cy="5473700"/>
          </a:xfrm>
          <a:prstGeom prst="rect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s-ES" sz="2000" kern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s-ES" sz="2000" kern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s-ES" sz="2000" kern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s-ES" sz="2000" kern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s-ES" sz="2000" kern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Arial" pitchFamily="34" charset="0"/>
              <a:buNone/>
              <a:defRPr/>
            </a:pPr>
            <a:endParaRPr lang="es-ES" sz="2000" kern="0" dirty="0">
              <a:latin typeface="+mn-lt"/>
            </a:endParaRPr>
          </a:p>
        </p:txBody>
      </p:sp>
      <p:sp>
        <p:nvSpPr>
          <p:cNvPr id="36" name="35 Anillo"/>
          <p:cNvSpPr/>
          <p:nvPr/>
        </p:nvSpPr>
        <p:spPr>
          <a:xfrm>
            <a:off x="1187450" y="2055813"/>
            <a:ext cx="2519363" cy="1300162"/>
          </a:xfrm>
          <a:prstGeom prst="donut">
            <a:avLst>
              <a:gd name="adj" fmla="val 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Orientación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Emprendedora</a:t>
            </a:r>
          </a:p>
        </p:txBody>
      </p:sp>
      <p:sp>
        <p:nvSpPr>
          <p:cNvPr id="38" name="37 Anillo"/>
          <p:cNvSpPr/>
          <p:nvPr/>
        </p:nvSpPr>
        <p:spPr>
          <a:xfrm>
            <a:off x="5651500" y="2068513"/>
            <a:ext cx="2232025" cy="1287462"/>
          </a:xfrm>
          <a:prstGeom prst="donut">
            <a:avLst>
              <a:gd name="adj" fmla="val 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Desempeño </a:t>
            </a:r>
            <a:r>
              <a:rPr lang="es-ES" dirty="0" smtClean="0">
                <a:solidFill>
                  <a:schemeClr val="tx1"/>
                </a:solidFill>
              </a:rPr>
              <a:t>Innovador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41" name="40 Conector recto de flecha"/>
          <p:cNvCxnSpPr>
            <a:stCxn id="36" idx="6"/>
          </p:cNvCxnSpPr>
          <p:nvPr/>
        </p:nvCxnSpPr>
        <p:spPr>
          <a:xfrm flipV="1">
            <a:off x="3706813" y="2703513"/>
            <a:ext cx="1873250" cy="1587"/>
          </a:xfrm>
          <a:prstGeom prst="straightConnector1">
            <a:avLst/>
          </a:prstGeom>
          <a:ln w="2540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74" name="72 CuadroTexto"/>
          <p:cNvSpPr txBox="1">
            <a:spLocks noChangeArrowheads="1"/>
          </p:cNvSpPr>
          <p:nvPr/>
        </p:nvSpPr>
        <p:spPr bwMode="auto">
          <a:xfrm>
            <a:off x="7235825" y="1695450"/>
            <a:ext cx="11525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>
                <a:latin typeface="Calibri" pitchFamily="34" charset="0"/>
              </a:rPr>
              <a:t>R</a:t>
            </a:r>
            <a:r>
              <a:rPr lang="es-ES" sz="1500" baseline="30000">
                <a:latin typeface="Calibri" pitchFamily="34" charset="0"/>
              </a:rPr>
              <a:t>2</a:t>
            </a:r>
            <a:r>
              <a:rPr lang="es-ES" sz="1500">
                <a:latin typeface="Calibri" pitchFamily="34" charset="0"/>
              </a:rPr>
              <a:t>=0.347</a:t>
            </a:r>
          </a:p>
        </p:txBody>
      </p:sp>
      <p:sp>
        <p:nvSpPr>
          <p:cNvPr id="36875" name="77 CuadroTexto"/>
          <p:cNvSpPr txBox="1">
            <a:spLocks noChangeArrowheads="1"/>
          </p:cNvSpPr>
          <p:nvPr/>
        </p:nvSpPr>
        <p:spPr bwMode="auto">
          <a:xfrm>
            <a:off x="3779838" y="2276475"/>
            <a:ext cx="1655762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>
                <a:latin typeface="Calibri" pitchFamily="34" charset="0"/>
              </a:rPr>
              <a:t>0.539 (t=5.826)</a:t>
            </a:r>
          </a:p>
        </p:txBody>
      </p:sp>
      <p:sp>
        <p:nvSpPr>
          <p:cNvPr id="36876" name="81 CuadroTexto"/>
          <p:cNvSpPr txBox="1">
            <a:spLocks noChangeArrowheads="1"/>
          </p:cNvSpPr>
          <p:nvPr/>
        </p:nvSpPr>
        <p:spPr bwMode="auto">
          <a:xfrm>
            <a:off x="2123728" y="3501008"/>
            <a:ext cx="4679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700" dirty="0">
                <a:latin typeface="Calibri" pitchFamily="34" charset="0"/>
              </a:rPr>
              <a:t>Χ</a:t>
            </a:r>
            <a:r>
              <a:rPr lang="en-US" sz="1700" baseline="30000" dirty="0">
                <a:latin typeface="Calibri" pitchFamily="34" charset="0"/>
              </a:rPr>
              <a:t>2=</a:t>
            </a:r>
            <a:r>
              <a:rPr lang="en-US" sz="1700" dirty="0">
                <a:latin typeface="Calibri" pitchFamily="34" charset="0"/>
              </a:rPr>
              <a:t>956.218  p=0.000; </a:t>
            </a:r>
            <a:r>
              <a:rPr lang="en-US" sz="1700" dirty="0" err="1">
                <a:latin typeface="Calibri" pitchFamily="34" charset="0"/>
              </a:rPr>
              <a:t>d.f</a:t>
            </a:r>
            <a:r>
              <a:rPr lang="en-US" sz="1700" dirty="0">
                <a:latin typeface="Calibri" pitchFamily="34" charset="0"/>
              </a:rPr>
              <a:t>.=460; χ</a:t>
            </a:r>
            <a:r>
              <a:rPr lang="en-US" sz="1700" baseline="30000" dirty="0">
                <a:latin typeface="Calibri" pitchFamily="34" charset="0"/>
              </a:rPr>
              <a:t>2</a:t>
            </a:r>
            <a:r>
              <a:rPr lang="en-US" sz="1700" dirty="0">
                <a:latin typeface="Calibri" pitchFamily="34" charset="0"/>
              </a:rPr>
              <a:t>/</a:t>
            </a:r>
            <a:r>
              <a:rPr lang="en-US" sz="1700" dirty="0" err="1">
                <a:latin typeface="Calibri" pitchFamily="34" charset="0"/>
              </a:rPr>
              <a:t>d.f</a:t>
            </a:r>
            <a:r>
              <a:rPr lang="en-US" sz="1700" dirty="0">
                <a:latin typeface="Calibri" pitchFamily="34" charset="0"/>
              </a:rPr>
              <a:t>.=2.07</a:t>
            </a:r>
          </a:p>
          <a:p>
            <a:r>
              <a:rPr lang="en-US" sz="1700" dirty="0">
                <a:latin typeface="Calibri" pitchFamily="34" charset="0"/>
              </a:rPr>
              <a:t>NFI=0.976; NNFI=0.987; CFI=0.988; RMSEA=0.077 </a:t>
            </a:r>
            <a:r>
              <a:rPr lang="en-US" sz="1700" baseline="30000" dirty="0">
                <a:latin typeface="Calibri" pitchFamily="34" charset="0"/>
              </a:rPr>
              <a:t>    </a:t>
            </a:r>
            <a:endParaRPr lang="es-ES" sz="17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2 Marcador de contenido"/>
          <p:cNvSpPr txBox="1">
            <a:spLocks/>
          </p:cNvSpPr>
          <p:nvPr/>
        </p:nvSpPr>
        <p:spPr>
          <a:xfrm>
            <a:off x="539750" y="692150"/>
            <a:ext cx="8229600" cy="5473700"/>
          </a:xfrm>
          <a:prstGeom prst="rect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s-ES" sz="2000" kern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s-ES" sz="2000" kern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s-ES" sz="2000" kern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s-ES" sz="2000" kern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s-ES" sz="2000" kern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Arial" pitchFamily="34" charset="0"/>
              <a:buNone/>
              <a:defRPr/>
            </a:pPr>
            <a:endParaRPr lang="es-ES" sz="2000" kern="0" dirty="0">
              <a:latin typeface="+mn-lt"/>
            </a:endParaRPr>
          </a:p>
        </p:txBody>
      </p:sp>
      <p:sp>
        <p:nvSpPr>
          <p:cNvPr id="36" name="35 Anillo"/>
          <p:cNvSpPr/>
          <p:nvPr/>
        </p:nvSpPr>
        <p:spPr>
          <a:xfrm>
            <a:off x="1187450" y="2055813"/>
            <a:ext cx="2519363" cy="1300162"/>
          </a:xfrm>
          <a:prstGeom prst="donut">
            <a:avLst>
              <a:gd name="adj" fmla="val 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Orientación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Emprendedora</a:t>
            </a:r>
          </a:p>
        </p:txBody>
      </p:sp>
      <p:sp>
        <p:nvSpPr>
          <p:cNvPr id="37" name="36 Anillo"/>
          <p:cNvSpPr/>
          <p:nvPr/>
        </p:nvSpPr>
        <p:spPr>
          <a:xfrm>
            <a:off x="3348038" y="3435350"/>
            <a:ext cx="2232025" cy="1289050"/>
          </a:xfrm>
          <a:prstGeom prst="donut">
            <a:avLst>
              <a:gd name="adj" fmla="val 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Capacidad de Aprendizaje Organizativo</a:t>
            </a:r>
          </a:p>
        </p:txBody>
      </p:sp>
      <p:sp>
        <p:nvSpPr>
          <p:cNvPr id="38" name="37 Anillo"/>
          <p:cNvSpPr/>
          <p:nvPr/>
        </p:nvSpPr>
        <p:spPr>
          <a:xfrm>
            <a:off x="5651500" y="2068513"/>
            <a:ext cx="2232025" cy="1287462"/>
          </a:xfrm>
          <a:prstGeom prst="donut">
            <a:avLst>
              <a:gd name="adj" fmla="val 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Desempeño </a:t>
            </a:r>
            <a:r>
              <a:rPr lang="es-ES" dirty="0" smtClean="0">
                <a:solidFill>
                  <a:schemeClr val="tx1"/>
                </a:solidFill>
              </a:rPr>
              <a:t>Innovador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41" name="40 Conector recto de flecha"/>
          <p:cNvCxnSpPr>
            <a:stCxn id="36" idx="6"/>
          </p:cNvCxnSpPr>
          <p:nvPr/>
        </p:nvCxnSpPr>
        <p:spPr>
          <a:xfrm flipV="1">
            <a:off x="3706813" y="2703513"/>
            <a:ext cx="1873250" cy="1587"/>
          </a:xfrm>
          <a:prstGeom prst="straightConnector1">
            <a:avLst/>
          </a:prstGeom>
          <a:ln w="2540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 de flecha"/>
          <p:cNvCxnSpPr>
            <a:stCxn id="36" idx="4"/>
          </p:cNvCxnSpPr>
          <p:nvPr/>
        </p:nvCxnSpPr>
        <p:spPr>
          <a:xfrm>
            <a:off x="2446338" y="3355975"/>
            <a:ext cx="901700" cy="715963"/>
          </a:xfrm>
          <a:prstGeom prst="straightConnector1">
            <a:avLst/>
          </a:prstGeom>
          <a:ln w="2540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/>
          <p:nvPr/>
        </p:nvCxnSpPr>
        <p:spPr>
          <a:xfrm flipV="1">
            <a:off x="5580063" y="3351213"/>
            <a:ext cx="863600" cy="792162"/>
          </a:xfrm>
          <a:prstGeom prst="straightConnector1">
            <a:avLst/>
          </a:prstGeom>
          <a:ln w="2540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01" name="72 CuadroTexto"/>
          <p:cNvSpPr txBox="1">
            <a:spLocks noChangeArrowheads="1"/>
          </p:cNvSpPr>
          <p:nvPr/>
        </p:nvSpPr>
        <p:spPr bwMode="auto">
          <a:xfrm>
            <a:off x="7235825" y="1695450"/>
            <a:ext cx="11525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>
                <a:latin typeface="Calibri" pitchFamily="34" charset="0"/>
              </a:rPr>
              <a:t>R</a:t>
            </a:r>
            <a:r>
              <a:rPr lang="es-ES" sz="1500" baseline="30000">
                <a:latin typeface="Calibri" pitchFamily="34" charset="0"/>
              </a:rPr>
              <a:t>2</a:t>
            </a:r>
            <a:r>
              <a:rPr lang="es-ES" sz="1500">
                <a:latin typeface="Calibri" pitchFamily="34" charset="0"/>
              </a:rPr>
              <a:t>=0.571</a:t>
            </a:r>
          </a:p>
        </p:txBody>
      </p:sp>
      <p:sp>
        <p:nvSpPr>
          <p:cNvPr id="37902" name="73 CuadroTexto"/>
          <p:cNvSpPr txBox="1">
            <a:spLocks noChangeArrowheads="1"/>
          </p:cNvSpPr>
          <p:nvPr/>
        </p:nvSpPr>
        <p:spPr bwMode="auto">
          <a:xfrm>
            <a:off x="3995738" y="2990850"/>
            <a:ext cx="115252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>
                <a:latin typeface="Calibri" pitchFamily="34" charset="0"/>
              </a:rPr>
              <a:t>R</a:t>
            </a:r>
            <a:r>
              <a:rPr lang="es-ES" sz="1500" baseline="30000">
                <a:latin typeface="Calibri" pitchFamily="34" charset="0"/>
              </a:rPr>
              <a:t>2</a:t>
            </a:r>
            <a:r>
              <a:rPr lang="es-ES" sz="1500">
                <a:latin typeface="Calibri" pitchFamily="34" charset="0"/>
              </a:rPr>
              <a:t>=0.114</a:t>
            </a:r>
          </a:p>
        </p:txBody>
      </p:sp>
      <p:sp>
        <p:nvSpPr>
          <p:cNvPr id="37903" name="74 CuadroTexto"/>
          <p:cNvSpPr txBox="1">
            <a:spLocks noChangeArrowheads="1"/>
          </p:cNvSpPr>
          <p:nvPr/>
        </p:nvSpPr>
        <p:spPr bwMode="auto">
          <a:xfrm>
            <a:off x="5292725" y="3141663"/>
            <a:ext cx="8636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>
                <a:latin typeface="Calibri" pitchFamily="34" charset="0"/>
              </a:rPr>
              <a:t>0.745 (t=6.08)</a:t>
            </a:r>
          </a:p>
        </p:txBody>
      </p:sp>
      <p:sp>
        <p:nvSpPr>
          <p:cNvPr id="37904" name="77 CuadroTexto"/>
          <p:cNvSpPr txBox="1">
            <a:spLocks noChangeArrowheads="1"/>
          </p:cNvSpPr>
          <p:nvPr/>
        </p:nvSpPr>
        <p:spPr bwMode="auto">
          <a:xfrm>
            <a:off x="3779838" y="2205038"/>
            <a:ext cx="1439862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>
                <a:latin typeface="Calibri" pitchFamily="34" charset="0"/>
              </a:rPr>
              <a:t>0.332 (t=4.88)</a:t>
            </a:r>
          </a:p>
        </p:txBody>
      </p:sp>
      <p:sp>
        <p:nvSpPr>
          <p:cNvPr id="37905" name="80 CuadroTexto"/>
          <p:cNvSpPr txBox="1">
            <a:spLocks noChangeArrowheads="1"/>
          </p:cNvSpPr>
          <p:nvPr/>
        </p:nvSpPr>
        <p:spPr bwMode="auto">
          <a:xfrm>
            <a:off x="1835150" y="3640138"/>
            <a:ext cx="8636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>
                <a:latin typeface="Calibri" pitchFamily="34" charset="0"/>
              </a:rPr>
              <a:t>0.216 (t=3.60)</a:t>
            </a:r>
          </a:p>
        </p:txBody>
      </p:sp>
      <p:sp>
        <p:nvSpPr>
          <p:cNvPr id="37906" name="81 CuadroTexto"/>
          <p:cNvSpPr txBox="1">
            <a:spLocks noChangeArrowheads="1"/>
          </p:cNvSpPr>
          <p:nvPr/>
        </p:nvSpPr>
        <p:spPr bwMode="auto">
          <a:xfrm>
            <a:off x="1259632" y="5013176"/>
            <a:ext cx="4679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700" dirty="0">
                <a:latin typeface="Calibri" pitchFamily="34" charset="0"/>
              </a:rPr>
              <a:t>Χ</a:t>
            </a:r>
            <a:r>
              <a:rPr lang="en-US" sz="1700" baseline="30000" dirty="0">
                <a:latin typeface="Calibri" pitchFamily="34" charset="0"/>
              </a:rPr>
              <a:t>2=</a:t>
            </a:r>
            <a:r>
              <a:rPr lang="en-US" sz="1700" dirty="0">
                <a:latin typeface="Calibri" pitchFamily="34" charset="0"/>
              </a:rPr>
              <a:t>1764.697  p=0.000; </a:t>
            </a:r>
            <a:r>
              <a:rPr lang="en-US" sz="1700" dirty="0" err="1">
                <a:latin typeface="Calibri" pitchFamily="34" charset="0"/>
              </a:rPr>
              <a:t>d.f</a:t>
            </a:r>
            <a:r>
              <a:rPr lang="en-US" sz="1700" dirty="0">
                <a:latin typeface="Calibri" pitchFamily="34" charset="0"/>
              </a:rPr>
              <a:t>.=978; χ</a:t>
            </a:r>
            <a:r>
              <a:rPr lang="en-US" sz="1700" baseline="30000" dirty="0">
                <a:latin typeface="Calibri" pitchFamily="34" charset="0"/>
              </a:rPr>
              <a:t>2</a:t>
            </a:r>
            <a:r>
              <a:rPr lang="en-US" sz="1700" dirty="0">
                <a:latin typeface="Calibri" pitchFamily="34" charset="0"/>
              </a:rPr>
              <a:t>/</a:t>
            </a:r>
            <a:r>
              <a:rPr lang="en-US" sz="1700" dirty="0" err="1">
                <a:latin typeface="Calibri" pitchFamily="34" charset="0"/>
              </a:rPr>
              <a:t>d.f</a:t>
            </a:r>
            <a:r>
              <a:rPr lang="en-US" sz="1700" dirty="0">
                <a:latin typeface="Calibri" pitchFamily="34" charset="0"/>
              </a:rPr>
              <a:t>.=1.80</a:t>
            </a:r>
          </a:p>
          <a:p>
            <a:r>
              <a:rPr lang="en-US" sz="1700" dirty="0">
                <a:latin typeface="Calibri" pitchFamily="34" charset="0"/>
              </a:rPr>
              <a:t>NFI=0.963; NNFI=0.982; CFI=0.983; RMSEA=0.067 </a:t>
            </a:r>
            <a:r>
              <a:rPr lang="en-US" sz="1700" baseline="30000" dirty="0">
                <a:latin typeface="Calibri" pitchFamily="34" charset="0"/>
              </a:rPr>
              <a:t>    </a:t>
            </a:r>
            <a:endParaRPr lang="es-ES" sz="17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Anillo"/>
          <p:cNvSpPr/>
          <p:nvPr/>
        </p:nvSpPr>
        <p:spPr>
          <a:xfrm>
            <a:off x="2627313" y="404813"/>
            <a:ext cx="1439862" cy="720725"/>
          </a:xfrm>
          <a:prstGeom prst="donut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 err="1">
                <a:solidFill>
                  <a:schemeClr val="tx1"/>
                </a:solidFill>
              </a:rPr>
              <a:t>Experiment</a:t>
            </a:r>
            <a:r>
              <a:rPr lang="es-ES" sz="12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" name="9 Anillo"/>
          <p:cNvSpPr/>
          <p:nvPr/>
        </p:nvSpPr>
        <p:spPr>
          <a:xfrm>
            <a:off x="5148263" y="2852738"/>
            <a:ext cx="2232025" cy="1270000"/>
          </a:xfrm>
          <a:prstGeom prst="donut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tx1"/>
                </a:solidFill>
              </a:rPr>
              <a:t>Capacidad de aprendizaje organizativo</a:t>
            </a:r>
          </a:p>
        </p:txBody>
      </p:sp>
      <p:cxnSp>
        <p:nvCxnSpPr>
          <p:cNvPr id="34" name="33 Conector recto de flecha"/>
          <p:cNvCxnSpPr>
            <a:stCxn id="6" idx="6"/>
            <a:endCxn id="10" idx="1"/>
          </p:cNvCxnSpPr>
          <p:nvPr/>
        </p:nvCxnSpPr>
        <p:spPr>
          <a:xfrm>
            <a:off x="4067175" y="765175"/>
            <a:ext cx="1408113" cy="2273300"/>
          </a:xfrm>
          <a:prstGeom prst="straightConnector1">
            <a:avLst/>
          </a:prstGeom>
          <a:ln w="127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>
            <a:stCxn id="69" idx="6"/>
          </p:cNvCxnSpPr>
          <p:nvPr/>
        </p:nvCxnSpPr>
        <p:spPr>
          <a:xfrm>
            <a:off x="4067175" y="1773238"/>
            <a:ext cx="1152525" cy="1439862"/>
          </a:xfrm>
          <a:prstGeom prst="straightConnector1">
            <a:avLst/>
          </a:prstGeom>
          <a:ln w="127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54 Conector recto de flecha"/>
          <p:cNvCxnSpPr>
            <a:stCxn id="152" idx="6"/>
            <a:endCxn id="10" idx="2"/>
          </p:cNvCxnSpPr>
          <p:nvPr/>
        </p:nvCxnSpPr>
        <p:spPr>
          <a:xfrm>
            <a:off x="4067175" y="2924175"/>
            <a:ext cx="1081088" cy="563563"/>
          </a:xfrm>
          <a:prstGeom prst="straightConnector1">
            <a:avLst/>
          </a:prstGeom>
          <a:ln w="127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559" name="39 CuadroTexto"/>
          <p:cNvSpPr txBox="1">
            <a:spLocks noChangeArrowheads="1"/>
          </p:cNvSpPr>
          <p:nvPr/>
        </p:nvSpPr>
        <p:spPr bwMode="auto">
          <a:xfrm>
            <a:off x="4211638" y="765175"/>
            <a:ext cx="9366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0.84(1)</a:t>
            </a:r>
          </a:p>
        </p:txBody>
      </p:sp>
      <p:sp>
        <p:nvSpPr>
          <p:cNvPr id="23560" name="42 CuadroTexto"/>
          <p:cNvSpPr txBox="1">
            <a:spLocks noChangeArrowheads="1"/>
          </p:cNvSpPr>
          <p:nvPr/>
        </p:nvSpPr>
        <p:spPr bwMode="auto">
          <a:xfrm>
            <a:off x="4140200" y="3644900"/>
            <a:ext cx="9366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0.74</a:t>
            </a:r>
          </a:p>
        </p:txBody>
      </p:sp>
      <p:sp>
        <p:nvSpPr>
          <p:cNvPr id="23561" name="43 CuadroTexto"/>
          <p:cNvSpPr txBox="1">
            <a:spLocks noChangeArrowheads="1"/>
          </p:cNvSpPr>
          <p:nvPr/>
        </p:nvSpPr>
        <p:spPr bwMode="auto">
          <a:xfrm>
            <a:off x="4067175" y="4797425"/>
            <a:ext cx="9366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0.78</a:t>
            </a:r>
          </a:p>
        </p:txBody>
      </p:sp>
      <p:sp>
        <p:nvSpPr>
          <p:cNvPr id="152" name="151 Anillo"/>
          <p:cNvSpPr/>
          <p:nvPr/>
        </p:nvSpPr>
        <p:spPr>
          <a:xfrm>
            <a:off x="2627313" y="2565400"/>
            <a:ext cx="1439862" cy="719138"/>
          </a:xfrm>
          <a:prstGeom prst="donut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>
                <a:solidFill>
                  <a:schemeClr val="tx1"/>
                </a:solidFill>
              </a:rPr>
              <a:t>Interacción con el entorno</a:t>
            </a:r>
          </a:p>
        </p:txBody>
      </p:sp>
      <p:sp>
        <p:nvSpPr>
          <p:cNvPr id="153" name="152 Rectángulo"/>
          <p:cNvSpPr/>
          <p:nvPr/>
        </p:nvSpPr>
        <p:spPr>
          <a:xfrm>
            <a:off x="900113" y="2492375"/>
            <a:ext cx="50323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IE1</a:t>
            </a:r>
          </a:p>
        </p:txBody>
      </p:sp>
      <p:cxnSp>
        <p:nvCxnSpPr>
          <p:cNvPr id="154" name="153 Conector recto de flecha"/>
          <p:cNvCxnSpPr>
            <a:stCxn id="152" idx="2"/>
            <a:endCxn id="153" idx="3"/>
          </p:cNvCxnSpPr>
          <p:nvPr/>
        </p:nvCxnSpPr>
        <p:spPr>
          <a:xfrm flipH="1" flipV="1">
            <a:off x="1403350" y="2600325"/>
            <a:ext cx="1223963" cy="32385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565" name="154 CuadroTexto"/>
          <p:cNvSpPr txBox="1">
            <a:spLocks noChangeArrowheads="1"/>
          </p:cNvSpPr>
          <p:nvPr/>
        </p:nvSpPr>
        <p:spPr bwMode="auto">
          <a:xfrm>
            <a:off x="1476375" y="2708275"/>
            <a:ext cx="5032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0.81</a:t>
            </a:r>
          </a:p>
        </p:txBody>
      </p:sp>
      <p:sp>
        <p:nvSpPr>
          <p:cNvPr id="23566" name="155 CuadroTexto"/>
          <p:cNvSpPr txBox="1">
            <a:spLocks noChangeArrowheads="1"/>
          </p:cNvSpPr>
          <p:nvPr/>
        </p:nvSpPr>
        <p:spPr bwMode="auto">
          <a:xfrm>
            <a:off x="1476375" y="2420938"/>
            <a:ext cx="647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200">
                <a:latin typeface="Calibri" pitchFamily="34" charset="0"/>
              </a:rPr>
              <a:t>0.68(1)</a:t>
            </a:r>
          </a:p>
        </p:txBody>
      </p:sp>
      <p:sp>
        <p:nvSpPr>
          <p:cNvPr id="23567" name="156 CuadroTexto"/>
          <p:cNvSpPr txBox="1">
            <a:spLocks noChangeArrowheads="1"/>
          </p:cNvSpPr>
          <p:nvPr/>
        </p:nvSpPr>
        <p:spPr bwMode="auto">
          <a:xfrm>
            <a:off x="1476375" y="2997200"/>
            <a:ext cx="5032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0.89</a:t>
            </a:r>
          </a:p>
        </p:txBody>
      </p:sp>
      <p:sp>
        <p:nvSpPr>
          <p:cNvPr id="158" name="157 Rectángulo"/>
          <p:cNvSpPr/>
          <p:nvPr/>
        </p:nvSpPr>
        <p:spPr>
          <a:xfrm>
            <a:off x="900113" y="2852738"/>
            <a:ext cx="50323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IE2</a:t>
            </a:r>
          </a:p>
        </p:txBody>
      </p:sp>
      <p:sp>
        <p:nvSpPr>
          <p:cNvPr id="159" name="158 Rectángulo"/>
          <p:cNvSpPr/>
          <p:nvPr/>
        </p:nvSpPr>
        <p:spPr>
          <a:xfrm>
            <a:off x="900113" y="3213100"/>
            <a:ext cx="50323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IE3</a:t>
            </a:r>
          </a:p>
        </p:txBody>
      </p:sp>
      <p:cxnSp>
        <p:nvCxnSpPr>
          <p:cNvPr id="161" name="160 Conector recto de flecha"/>
          <p:cNvCxnSpPr>
            <a:stCxn id="152" idx="2"/>
          </p:cNvCxnSpPr>
          <p:nvPr/>
        </p:nvCxnSpPr>
        <p:spPr>
          <a:xfrm flipH="1">
            <a:off x="1403350" y="2924175"/>
            <a:ext cx="122396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161 Conector recto de flecha"/>
          <p:cNvCxnSpPr>
            <a:stCxn id="152" idx="2"/>
            <a:endCxn id="159" idx="3"/>
          </p:cNvCxnSpPr>
          <p:nvPr/>
        </p:nvCxnSpPr>
        <p:spPr>
          <a:xfrm flipH="1">
            <a:off x="1403350" y="2924175"/>
            <a:ext cx="1223963" cy="39687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8" name="167 Anillo"/>
          <p:cNvSpPr/>
          <p:nvPr/>
        </p:nvSpPr>
        <p:spPr>
          <a:xfrm>
            <a:off x="2627313" y="3716338"/>
            <a:ext cx="1439862" cy="720725"/>
          </a:xfrm>
          <a:prstGeom prst="donut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>
                <a:solidFill>
                  <a:schemeClr val="tx1"/>
                </a:solidFill>
              </a:rPr>
              <a:t>Diálogo</a:t>
            </a:r>
          </a:p>
        </p:txBody>
      </p:sp>
      <p:sp>
        <p:nvSpPr>
          <p:cNvPr id="169" name="168 Rectángulo"/>
          <p:cNvSpPr/>
          <p:nvPr/>
        </p:nvSpPr>
        <p:spPr>
          <a:xfrm>
            <a:off x="900113" y="3644900"/>
            <a:ext cx="50323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DI1</a:t>
            </a:r>
          </a:p>
        </p:txBody>
      </p:sp>
      <p:cxnSp>
        <p:nvCxnSpPr>
          <p:cNvPr id="170" name="169 Conector recto de flecha"/>
          <p:cNvCxnSpPr>
            <a:stCxn id="168" idx="2"/>
            <a:endCxn id="169" idx="3"/>
          </p:cNvCxnSpPr>
          <p:nvPr/>
        </p:nvCxnSpPr>
        <p:spPr>
          <a:xfrm flipH="1" flipV="1">
            <a:off x="1403350" y="3752850"/>
            <a:ext cx="1223963" cy="32385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575" name="170 CuadroTexto"/>
          <p:cNvSpPr txBox="1">
            <a:spLocks noChangeArrowheads="1"/>
          </p:cNvSpPr>
          <p:nvPr/>
        </p:nvSpPr>
        <p:spPr bwMode="auto">
          <a:xfrm>
            <a:off x="1476375" y="3860800"/>
            <a:ext cx="5032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0.78</a:t>
            </a:r>
          </a:p>
        </p:txBody>
      </p:sp>
      <p:sp>
        <p:nvSpPr>
          <p:cNvPr id="23576" name="171 CuadroTexto"/>
          <p:cNvSpPr txBox="1">
            <a:spLocks noChangeArrowheads="1"/>
          </p:cNvSpPr>
          <p:nvPr/>
        </p:nvSpPr>
        <p:spPr bwMode="auto">
          <a:xfrm>
            <a:off x="1476375" y="3573463"/>
            <a:ext cx="647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200">
                <a:latin typeface="Calibri" pitchFamily="34" charset="0"/>
              </a:rPr>
              <a:t>0.84(1)</a:t>
            </a:r>
          </a:p>
        </p:txBody>
      </p:sp>
      <p:sp>
        <p:nvSpPr>
          <p:cNvPr id="23577" name="172 CuadroTexto"/>
          <p:cNvSpPr txBox="1">
            <a:spLocks noChangeArrowheads="1"/>
          </p:cNvSpPr>
          <p:nvPr/>
        </p:nvSpPr>
        <p:spPr bwMode="auto">
          <a:xfrm>
            <a:off x="1476375" y="4149725"/>
            <a:ext cx="5032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0.81</a:t>
            </a:r>
          </a:p>
        </p:txBody>
      </p:sp>
      <p:sp>
        <p:nvSpPr>
          <p:cNvPr id="174" name="173 Rectángulo"/>
          <p:cNvSpPr/>
          <p:nvPr/>
        </p:nvSpPr>
        <p:spPr>
          <a:xfrm>
            <a:off x="900113" y="4005263"/>
            <a:ext cx="50323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DI2</a:t>
            </a:r>
          </a:p>
        </p:txBody>
      </p:sp>
      <p:sp>
        <p:nvSpPr>
          <p:cNvPr id="175" name="174 Rectángulo"/>
          <p:cNvSpPr/>
          <p:nvPr/>
        </p:nvSpPr>
        <p:spPr>
          <a:xfrm>
            <a:off x="900113" y="4365625"/>
            <a:ext cx="50323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DI3</a:t>
            </a:r>
          </a:p>
        </p:txBody>
      </p:sp>
      <p:cxnSp>
        <p:nvCxnSpPr>
          <p:cNvPr id="176" name="175 Conector recto de flecha"/>
          <p:cNvCxnSpPr>
            <a:stCxn id="168" idx="2"/>
          </p:cNvCxnSpPr>
          <p:nvPr/>
        </p:nvCxnSpPr>
        <p:spPr>
          <a:xfrm flipH="1">
            <a:off x="1403350" y="4076700"/>
            <a:ext cx="122396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176 Conector recto de flecha"/>
          <p:cNvCxnSpPr>
            <a:stCxn id="168" idx="2"/>
            <a:endCxn id="175" idx="3"/>
          </p:cNvCxnSpPr>
          <p:nvPr/>
        </p:nvCxnSpPr>
        <p:spPr>
          <a:xfrm flipH="1">
            <a:off x="1403350" y="4076700"/>
            <a:ext cx="1223963" cy="39687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8" name="177 Anillo"/>
          <p:cNvSpPr/>
          <p:nvPr/>
        </p:nvSpPr>
        <p:spPr>
          <a:xfrm>
            <a:off x="2627313" y="5300663"/>
            <a:ext cx="1439862" cy="720725"/>
          </a:xfrm>
          <a:prstGeom prst="donut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>
                <a:solidFill>
                  <a:schemeClr val="tx1"/>
                </a:solidFill>
              </a:rPr>
              <a:t>Toma de decisiones participativa</a:t>
            </a:r>
          </a:p>
        </p:txBody>
      </p:sp>
      <p:sp>
        <p:nvSpPr>
          <p:cNvPr id="179" name="178 Rectángulo"/>
          <p:cNvSpPr/>
          <p:nvPr/>
        </p:nvSpPr>
        <p:spPr>
          <a:xfrm>
            <a:off x="900113" y="4724400"/>
            <a:ext cx="503237" cy="2174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DI4</a:t>
            </a:r>
          </a:p>
        </p:txBody>
      </p:sp>
      <p:cxnSp>
        <p:nvCxnSpPr>
          <p:cNvPr id="180" name="179 Conector recto de flecha"/>
          <p:cNvCxnSpPr>
            <a:stCxn id="168" idx="2"/>
            <a:endCxn id="179" idx="3"/>
          </p:cNvCxnSpPr>
          <p:nvPr/>
        </p:nvCxnSpPr>
        <p:spPr>
          <a:xfrm flipH="1">
            <a:off x="1403350" y="4076700"/>
            <a:ext cx="1223963" cy="75723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585" name="181 CuadroTexto"/>
          <p:cNvSpPr txBox="1">
            <a:spLocks noChangeArrowheads="1"/>
          </p:cNvSpPr>
          <p:nvPr/>
        </p:nvSpPr>
        <p:spPr bwMode="auto">
          <a:xfrm>
            <a:off x="1331913" y="4437063"/>
            <a:ext cx="6477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200">
                <a:latin typeface="Calibri" pitchFamily="34" charset="0"/>
              </a:rPr>
              <a:t>0.74</a:t>
            </a:r>
          </a:p>
        </p:txBody>
      </p:sp>
      <p:cxnSp>
        <p:nvCxnSpPr>
          <p:cNvPr id="205" name="204 Conector recto de flecha"/>
          <p:cNvCxnSpPr/>
          <p:nvPr/>
        </p:nvCxnSpPr>
        <p:spPr>
          <a:xfrm flipV="1">
            <a:off x="4067175" y="3716338"/>
            <a:ext cx="1152525" cy="373062"/>
          </a:xfrm>
          <a:prstGeom prst="straightConnector1">
            <a:avLst/>
          </a:prstGeom>
          <a:ln w="127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206 Conector recto de flecha"/>
          <p:cNvCxnSpPr/>
          <p:nvPr/>
        </p:nvCxnSpPr>
        <p:spPr>
          <a:xfrm flipV="1">
            <a:off x="4067175" y="3860800"/>
            <a:ext cx="1296988" cy="1812925"/>
          </a:xfrm>
          <a:prstGeom prst="straightConnector1">
            <a:avLst/>
          </a:prstGeom>
          <a:ln w="127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588" name="208 CuadroTexto"/>
          <p:cNvSpPr txBox="1">
            <a:spLocks noChangeArrowheads="1"/>
          </p:cNvSpPr>
          <p:nvPr/>
        </p:nvSpPr>
        <p:spPr bwMode="auto">
          <a:xfrm>
            <a:off x="4140200" y="2708275"/>
            <a:ext cx="9366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0.92</a:t>
            </a:r>
          </a:p>
        </p:txBody>
      </p:sp>
      <p:sp>
        <p:nvSpPr>
          <p:cNvPr id="23589" name="209 CuadroTexto"/>
          <p:cNvSpPr txBox="1">
            <a:spLocks noChangeArrowheads="1"/>
          </p:cNvSpPr>
          <p:nvPr/>
        </p:nvSpPr>
        <p:spPr bwMode="auto">
          <a:xfrm>
            <a:off x="4211638" y="1844675"/>
            <a:ext cx="9366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0.85</a:t>
            </a:r>
          </a:p>
        </p:txBody>
      </p:sp>
      <p:sp>
        <p:nvSpPr>
          <p:cNvPr id="69" name="68 Anillo"/>
          <p:cNvSpPr/>
          <p:nvPr/>
        </p:nvSpPr>
        <p:spPr>
          <a:xfrm>
            <a:off x="2627313" y="1412875"/>
            <a:ext cx="1439862" cy="720725"/>
          </a:xfrm>
          <a:prstGeom prst="donut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>
                <a:solidFill>
                  <a:schemeClr val="tx1"/>
                </a:solidFill>
              </a:rPr>
              <a:t>Asunción de riesgos</a:t>
            </a:r>
          </a:p>
        </p:txBody>
      </p:sp>
      <p:sp>
        <p:nvSpPr>
          <p:cNvPr id="70" name="69 Rectángulo"/>
          <p:cNvSpPr/>
          <p:nvPr/>
        </p:nvSpPr>
        <p:spPr>
          <a:xfrm>
            <a:off x="900113" y="1557338"/>
            <a:ext cx="50323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AR1</a:t>
            </a:r>
          </a:p>
        </p:txBody>
      </p:sp>
      <p:cxnSp>
        <p:nvCxnSpPr>
          <p:cNvPr id="71" name="70 Conector recto de flecha"/>
          <p:cNvCxnSpPr>
            <a:stCxn id="69" idx="2"/>
            <a:endCxn id="70" idx="3"/>
          </p:cNvCxnSpPr>
          <p:nvPr/>
        </p:nvCxnSpPr>
        <p:spPr>
          <a:xfrm flipH="1" flipV="1">
            <a:off x="1403350" y="1665288"/>
            <a:ext cx="1223963" cy="10795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593" name="71 CuadroTexto"/>
          <p:cNvSpPr txBox="1">
            <a:spLocks noChangeArrowheads="1"/>
          </p:cNvSpPr>
          <p:nvPr/>
        </p:nvSpPr>
        <p:spPr bwMode="auto">
          <a:xfrm>
            <a:off x="1476375" y="1700213"/>
            <a:ext cx="5032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0.68</a:t>
            </a:r>
          </a:p>
        </p:txBody>
      </p:sp>
      <p:sp>
        <p:nvSpPr>
          <p:cNvPr id="23594" name="72 CuadroTexto"/>
          <p:cNvSpPr txBox="1">
            <a:spLocks noChangeArrowheads="1"/>
          </p:cNvSpPr>
          <p:nvPr/>
        </p:nvSpPr>
        <p:spPr bwMode="auto">
          <a:xfrm>
            <a:off x="1476375" y="1341438"/>
            <a:ext cx="647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200">
                <a:latin typeface="Calibri" pitchFamily="34" charset="0"/>
              </a:rPr>
              <a:t>0.87(1)</a:t>
            </a:r>
          </a:p>
        </p:txBody>
      </p:sp>
      <p:sp>
        <p:nvSpPr>
          <p:cNvPr id="74" name="73 Rectángulo"/>
          <p:cNvSpPr/>
          <p:nvPr/>
        </p:nvSpPr>
        <p:spPr>
          <a:xfrm>
            <a:off x="900113" y="1916113"/>
            <a:ext cx="503237" cy="21748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AR2</a:t>
            </a:r>
          </a:p>
        </p:txBody>
      </p:sp>
      <p:cxnSp>
        <p:nvCxnSpPr>
          <p:cNvPr id="75" name="74 Conector recto de flecha"/>
          <p:cNvCxnSpPr/>
          <p:nvPr/>
        </p:nvCxnSpPr>
        <p:spPr>
          <a:xfrm flipH="1">
            <a:off x="1403350" y="1773238"/>
            <a:ext cx="1223963" cy="2159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78 Rectángulo"/>
          <p:cNvSpPr/>
          <p:nvPr/>
        </p:nvSpPr>
        <p:spPr>
          <a:xfrm>
            <a:off x="900113" y="549275"/>
            <a:ext cx="50323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EX1</a:t>
            </a:r>
          </a:p>
        </p:txBody>
      </p:sp>
      <p:cxnSp>
        <p:nvCxnSpPr>
          <p:cNvPr id="80" name="79 Conector recto de flecha"/>
          <p:cNvCxnSpPr>
            <a:endCxn id="79" idx="3"/>
          </p:cNvCxnSpPr>
          <p:nvPr/>
        </p:nvCxnSpPr>
        <p:spPr>
          <a:xfrm flipH="1" flipV="1">
            <a:off x="1403350" y="657225"/>
            <a:ext cx="1223963" cy="10795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599" name="80 CuadroTexto"/>
          <p:cNvSpPr txBox="1">
            <a:spLocks noChangeArrowheads="1"/>
          </p:cNvSpPr>
          <p:nvPr/>
        </p:nvSpPr>
        <p:spPr bwMode="auto">
          <a:xfrm>
            <a:off x="1476375" y="692150"/>
            <a:ext cx="5032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0.90</a:t>
            </a:r>
          </a:p>
        </p:txBody>
      </p:sp>
      <p:sp>
        <p:nvSpPr>
          <p:cNvPr id="23600" name="81 CuadroTexto"/>
          <p:cNvSpPr txBox="1">
            <a:spLocks noChangeArrowheads="1"/>
          </p:cNvSpPr>
          <p:nvPr/>
        </p:nvSpPr>
        <p:spPr bwMode="auto">
          <a:xfrm>
            <a:off x="1476375" y="333375"/>
            <a:ext cx="647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200">
                <a:latin typeface="Calibri" pitchFamily="34" charset="0"/>
              </a:rPr>
              <a:t>0.72(1)</a:t>
            </a:r>
          </a:p>
        </p:txBody>
      </p:sp>
      <p:sp>
        <p:nvSpPr>
          <p:cNvPr id="83" name="82 Rectángulo"/>
          <p:cNvSpPr/>
          <p:nvPr/>
        </p:nvSpPr>
        <p:spPr>
          <a:xfrm>
            <a:off x="900113" y="908050"/>
            <a:ext cx="503237" cy="2174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EX2</a:t>
            </a:r>
          </a:p>
        </p:txBody>
      </p:sp>
      <p:cxnSp>
        <p:nvCxnSpPr>
          <p:cNvPr id="84" name="83 Conector recto de flecha"/>
          <p:cNvCxnSpPr/>
          <p:nvPr/>
        </p:nvCxnSpPr>
        <p:spPr>
          <a:xfrm flipH="1">
            <a:off x="1403350" y="765175"/>
            <a:ext cx="1223963" cy="2159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87 Rectángulo"/>
          <p:cNvSpPr/>
          <p:nvPr/>
        </p:nvSpPr>
        <p:spPr>
          <a:xfrm>
            <a:off x="900113" y="5229225"/>
            <a:ext cx="50323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DP1</a:t>
            </a:r>
          </a:p>
        </p:txBody>
      </p:sp>
      <p:cxnSp>
        <p:nvCxnSpPr>
          <p:cNvPr id="89" name="88 Conector recto de flecha"/>
          <p:cNvCxnSpPr>
            <a:endCxn id="88" idx="3"/>
          </p:cNvCxnSpPr>
          <p:nvPr/>
        </p:nvCxnSpPr>
        <p:spPr>
          <a:xfrm flipH="1" flipV="1">
            <a:off x="1403350" y="5337175"/>
            <a:ext cx="1223963" cy="32385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605" name="90 CuadroTexto"/>
          <p:cNvSpPr txBox="1">
            <a:spLocks noChangeArrowheads="1"/>
          </p:cNvSpPr>
          <p:nvPr/>
        </p:nvSpPr>
        <p:spPr bwMode="auto">
          <a:xfrm>
            <a:off x="1476375" y="5445125"/>
            <a:ext cx="503238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0.87</a:t>
            </a:r>
          </a:p>
        </p:txBody>
      </p:sp>
      <p:sp>
        <p:nvSpPr>
          <p:cNvPr id="23606" name="91 CuadroTexto"/>
          <p:cNvSpPr txBox="1">
            <a:spLocks noChangeArrowheads="1"/>
          </p:cNvSpPr>
          <p:nvPr/>
        </p:nvSpPr>
        <p:spPr bwMode="auto">
          <a:xfrm>
            <a:off x="1476375" y="5157788"/>
            <a:ext cx="647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200">
                <a:latin typeface="Calibri" pitchFamily="34" charset="0"/>
              </a:rPr>
              <a:t>0.78(1)</a:t>
            </a:r>
          </a:p>
        </p:txBody>
      </p:sp>
      <p:sp>
        <p:nvSpPr>
          <p:cNvPr id="23607" name="92 CuadroTexto"/>
          <p:cNvSpPr txBox="1">
            <a:spLocks noChangeArrowheads="1"/>
          </p:cNvSpPr>
          <p:nvPr/>
        </p:nvSpPr>
        <p:spPr bwMode="auto">
          <a:xfrm>
            <a:off x="1476375" y="5732463"/>
            <a:ext cx="50323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0.87</a:t>
            </a:r>
          </a:p>
        </p:txBody>
      </p:sp>
      <p:sp>
        <p:nvSpPr>
          <p:cNvPr id="94" name="93 Rectángulo"/>
          <p:cNvSpPr/>
          <p:nvPr/>
        </p:nvSpPr>
        <p:spPr>
          <a:xfrm>
            <a:off x="900113" y="5589588"/>
            <a:ext cx="50323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DP2</a:t>
            </a:r>
          </a:p>
        </p:txBody>
      </p:sp>
      <p:sp>
        <p:nvSpPr>
          <p:cNvPr id="95" name="94 Rectángulo"/>
          <p:cNvSpPr/>
          <p:nvPr/>
        </p:nvSpPr>
        <p:spPr>
          <a:xfrm>
            <a:off x="900113" y="5949950"/>
            <a:ext cx="50323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/>
              <a:t>DP3</a:t>
            </a:r>
          </a:p>
        </p:txBody>
      </p:sp>
      <p:cxnSp>
        <p:nvCxnSpPr>
          <p:cNvPr id="96" name="95 Conector recto de flecha"/>
          <p:cNvCxnSpPr/>
          <p:nvPr/>
        </p:nvCxnSpPr>
        <p:spPr>
          <a:xfrm flipH="1">
            <a:off x="1403350" y="5661025"/>
            <a:ext cx="122396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96 Conector recto de flecha"/>
          <p:cNvCxnSpPr>
            <a:endCxn id="95" idx="3"/>
          </p:cNvCxnSpPr>
          <p:nvPr/>
        </p:nvCxnSpPr>
        <p:spPr>
          <a:xfrm flipH="1">
            <a:off x="1403350" y="5661025"/>
            <a:ext cx="1223963" cy="39687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5229200"/>
            <a:ext cx="4154405" cy="644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650" y="0"/>
            <a:ext cx="7848600" cy="6524625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/>
          </a:p>
        </p:txBody>
      </p:sp>
      <p:sp>
        <p:nvSpPr>
          <p:cNvPr id="5" name="4 Anillo"/>
          <p:cNvSpPr/>
          <p:nvPr/>
        </p:nvSpPr>
        <p:spPr>
          <a:xfrm>
            <a:off x="2268538" y="2565400"/>
            <a:ext cx="2087562" cy="1150938"/>
          </a:xfrm>
          <a:prstGeom prst="donut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Eficacia de la innovación de procesos</a:t>
            </a:r>
          </a:p>
        </p:txBody>
      </p:sp>
      <p:sp>
        <p:nvSpPr>
          <p:cNvPr id="6" name="5 Anillo"/>
          <p:cNvSpPr/>
          <p:nvPr/>
        </p:nvSpPr>
        <p:spPr>
          <a:xfrm>
            <a:off x="2268538" y="1125538"/>
            <a:ext cx="2159000" cy="1223962"/>
          </a:xfrm>
          <a:prstGeom prst="donut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Eficacia de la innovación de productos</a:t>
            </a:r>
          </a:p>
        </p:txBody>
      </p:sp>
      <p:sp>
        <p:nvSpPr>
          <p:cNvPr id="9" name="8 Anillo"/>
          <p:cNvSpPr/>
          <p:nvPr/>
        </p:nvSpPr>
        <p:spPr>
          <a:xfrm>
            <a:off x="2411413" y="4221163"/>
            <a:ext cx="2016125" cy="1152525"/>
          </a:xfrm>
          <a:prstGeom prst="donut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Eficiencia del proceso de innovación</a:t>
            </a:r>
          </a:p>
        </p:txBody>
      </p:sp>
      <p:sp>
        <p:nvSpPr>
          <p:cNvPr id="10" name="9 Anillo"/>
          <p:cNvSpPr/>
          <p:nvPr/>
        </p:nvSpPr>
        <p:spPr>
          <a:xfrm>
            <a:off x="6156325" y="2636838"/>
            <a:ext cx="2232025" cy="1270000"/>
          </a:xfrm>
          <a:prstGeom prst="donut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Desempeño innovador</a:t>
            </a:r>
          </a:p>
        </p:txBody>
      </p:sp>
      <p:sp>
        <p:nvSpPr>
          <p:cNvPr id="23" name="22 Rectángulo"/>
          <p:cNvSpPr/>
          <p:nvPr/>
        </p:nvSpPr>
        <p:spPr>
          <a:xfrm>
            <a:off x="827088" y="188913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EP1</a:t>
            </a:r>
          </a:p>
        </p:txBody>
      </p:sp>
      <p:cxnSp>
        <p:nvCxnSpPr>
          <p:cNvPr id="34" name="33 Conector recto de flecha"/>
          <p:cNvCxnSpPr>
            <a:endCxn id="6" idx="6"/>
          </p:cNvCxnSpPr>
          <p:nvPr/>
        </p:nvCxnSpPr>
        <p:spPr>
          <a:xfrm flipH="1" flipV="1">
            <a:off x="4427538" y="1736725"/>
            <a:ext cx="1873250" cy="1187450"/>
          </a:xfrm>
          <a:prstGeom prst="straightConnector1">
            <a:avLst/>
          </a:prstGeom>
          <a:ln w="22225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/>
          <p:nvPr/>
        </p:nvCxnSpPr>
        <p:spPr>
          <a:xfrm flipH="1">
            <a:off x="4356100" y="3213100"/>
            <a:ext cx="1800225" cy="0"/>
          </a:xfrm>
          <a:prstGeom prst="straightConnector1">
            <a:avLst/>
          </a:prstGeom>
          <a:ln w="22225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54 Conector recto de flecha"/>
          <p:cNvCxnSpPr>
            <a:endCxn id="9" idx="6"/>
          </p:cNvCxnSpPr>
          <p:nvPr/>
        </p:nvCxnSpPr>
        <p:spPr>
          <a:xfrm flipH="1">
            <a:off x="4427538" y="3500438"/>
            <a:ext cx="1800225" cy="1296987"/>
          </a:xfrm>
          <a:prstGeom prst="straightConnector1">
            <a:avLst/>
          </a:prstGeom>
          <a:ln w="22225"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87" name="81 CuadroTexto"/>
          <p:cNvSpPr txBox="1">
            <a:spLocks noChangeArrowheads="1"/>
          </p:cNvSpPr>
          <p:nvPr/>
        </p:nvSpPr>
        <p:spPr bwMode="auto">
          <a:xfrm>
            <a:off x="3563938" y="5445125"/>
            <a:ext cx="4679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700">
                <a:latin typeface="Calibri" pitchFamily="34" charset="0"/>
              </a:rPr>
              <a:t>Χ</a:t>
            </a:r>
            <a:r>
              <a:rPr lang="en-US" sz="1700" baseline="30000">
                <a:latin typeface="Calibri" pitchFamily="34" charset="0"/>
              </a:rPr>
              <a:t>2=</a:t>
            </a:r>
            <a:r>
              <a:rPr lang="en-US" sz="1700">
                <a:latin typeface="Calibri" pitchFamily="34" charset="0"/>
              </a:rPr>
              <a:t> 411.5 (p=0.000); d.f.=186; χ</a:t>
            </a:r>
            <a:r>
              <a:rPr lang="en-US" sz="1700" baseline="30000">
                <a:latin typeface="Calibri" pitchFamily="34" charset="0"/>
              </a:rPr>
              <a:t>2</a:t>
            </a:r>
            <a:r>
              <a:rPr lang="en-US" sz="1700">
                <a:latin typeface="Calibri" pitchFamily="34" charset="0"/>
              </a:rPr>
              <a:t>/d.f.= 2.21</a:t>
            </a:r>
          </a:p>
          <a:p>
            <a:r>
              <a:rPr lang="en-US" sz="1700">
                <a:latin typeface="Calibri" pitchFamily="34" charset="0"/>
              </a:rPr>
              <a:t>NFI=0.853; NNFI=0.902; CFI=0.913; RMSEA=0.082 </a:t>
            </a:r>
            <a:r>
              <a:rPr lang="en-US" sz="1700" baseline="30000">
                <a:latin typeface="Calibri" pitchFamily="34" charset="0"/>
              </a:rPr>
              <a:t>    </a:t>
            </a:r>
            <a:endParaRPr lang="es-ES" sz="1700">
              <a:latin typeface="Calibri" pitchFamily="34" charset="0"/>
            </a:endParaRPr>
          </a:p>
        </p:txBody>
      </p:sp>
      <p:cxnSp>
        <p:nvCxnSpPr>
          <p:cNvPr id="67" name="66 Conector recto de flecha"/>
          <p:cNvCxnSpPr>
            <a:endCxn id="23" idx="3"/>
          </p:cNvCxnSpPr>
          <p:nvPr/>
        </p:nvCxnSpPr>
        <p:spPr>
          <a:xfrm flipH="1" flipV="1">
            <a:off x="1476375" y="296863"/>
            <a:ext cx="1223963" cy="936625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69 Conector recto de flecha"/>
          <p:cNvCxnSpPr>
            <a:endCxn id="108" idx="3"/>
          </p:cNvCxnSpPr>
          <p:nvPr/>
        </p:nvCxnSpPr>
        <p:spPr>
          <a:xfrm flipH="1">
            <a:off x="1476375" y="3357563"/>
            <a:ext cx="863600" cy="179387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71 Conector recto de flecha"/>
          <p:cNvCxnSpPr>
            <a:stCxn id="6" idx="1"/>
            <a:endCxn id="97" idx="3"/>
          </p:cNvCxnSpPr>
          <p:nvPr/>
        </p:nvCxnSpPr>
        <p:spPr>
          <a:xfrm flipH="1" flipV="1">
            <a:off x="1476375" y="584200"/>
            <a:ext cx="1108075" cy="719138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73 Conector recto de flecha"/>
          <p:cNvCxnSpPr>
            <a:endCxn id="101" idx="3"/>
          </p:cNvCxnSpPr>
          <p:nvPr/>
        </p:nvCxnSpPr>
        <p:spPr>
          <a:xfrm flipH="1" flipV="1">
            <a:off x="1476375" y="873125"/>
            <a:ext cx="1008063" cy="468313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74 Conector recto de flecha"/>
          <p:cNvCxnSpPr/>
          <p:nvPr/>
        </p:nvCxnSpPr>
        <p:spPr>
          <a:xfrm flipH="1">
            <a:off x="1476375" y="1700213"/>
            <a:ext cx="792163" cy="73025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80 Conector recto de flecha"/>
          <p:cNvCxnSpPr/>
          <p:nvPr/>
        </p:nvCxnSpPr>
        <p:spPr>
          <a:xfrm flipH="1" flipV="1">
            <a:off x="1476375" y="2708275"/>
            <a:ext cx="935038" cy="144463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81 Conector recto de flecha"/>
          <p:cNvCxnSpPr>
            <a:endCxn id="107" idx="3"/>
          </p:cNvCxnSpPr>
          <p:nvPr/>
        </p:nvCxnSpPr>
        <p:spPr>
          <a:xfrm flipH="1">
            <a:off x="1476375" y="3213100"/>
            <a:ext cx="792163" cy="36513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82 Conector recto de flecha"/>
          <p:cNvCxnSpPr>
            <a:endCxn id="117" idx="3"/>
          </p:cNvCxnSpPr>
          <p:nvPr/>
        </p:nvCxnSpPr>
        <p:spPr>
          <a:xfrm flipH="1">
            <a:off x="1476375" y="3644900"/>
            <a:ext cx="1223963" cy="755650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98 Conector recto de flecha"/>
          <p:cNvCxnSpPr>
            <a:stCxn id="5" idx="1"/>
            <a:endCxn id="104" idx="3"/>
          </p:cNvCxnSpPr>
          <p:nvPr/>
        </p:nvCxnSpPr>
        <p:spPr>
          <a:xfrm flipH="1" flipV="1">
            <a:off x="1476375" y="2384425"/>
            <a:ext cx="1096963" cy="349250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120 Conector recto de flecha"/>
          <p:cNvCxnSpPr>
            <a:endCxn id="116" idx="3"/>
          </p:cNvCxnSpPr>
          <p:nvPr/>
        </p:nvCxnSpPr>
        <p:spPr>
          <a:xfrm flipH="1">
            <a:off x="1476375" y="3716338"/>
            <a:ext cx="1366838" cy="973137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121 Conector recto de flecha"/>
          <p:cNvCxnSpPr>
            <a:endCxn id="115" idx="3"/>
          </p:cNvCxnSpPr>
          <p:nvPr/>
        </p:nvCxnSpPr>
        <p:spPr>
          <a:xfrm flipH="1">
            <a:off x="1476375" y="3716338"/>
            <a:ext cx="1655763" cy="1260475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99" name="128 CuadroTexto"/>
          <p:cNvSpPr txBox="1">
            <a:spLocks noChangeArrowheads="1"/>
          </p:cNvSpPr>
          <p:nvPr/>
        </p:nvSpPr>
        <p:spPr bwMode="auto">
          <a:xfrm>
            <a:off x="1979613" y="620713"/>
            <a:ext cx="5762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">
              <a:latin typeface="Calibri" pitchFamily="34" charset="0"/>
            </a:endParaRPr>
          </a:p>
        </p:txBody>
      </p:sp>
      <p:sp>
        <p:nvSpPr>
          <p:cNvPr id="24600" name="39 CuadroTexto"/>
          <p:cNvSpPr txBox="1">
            <a:spLocks noChangeArrowheads="1"/>
          </p:cNvSpPr>
          <p:nvPr/>
        </p:nvSpPr>
        <p:spPr bwMode="auto">
          <a:xfrm>
            <a:off x="4716463" y="1628775"/>
            <a:ext cx="9350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latin typeface="Calibri" pitchFamily="34" charset="0"/>
              </a:rPr>
              <a:t>0.98(1)</a:t>
            </a:r>
          </a:p>
        </p:txBody>
      </p:sp>
      <p:sp>
        <p:nvSpPr>
          <p:cNvPr id="24601" name="41 CuadroTexto"/>
          <p:cNvSpPr txBox="1">
            <a:spLocks noChangeArrowheads="1"/>
          </p:cNvSpPr>
          <p:nvPr/>
        </p:nvSpPr>
        <p:spPr bwMode="auto">
          <a:xfrm>
            <a:off x="1476375" y="1484313"/>
            <a:ext cx="50323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0.76</a:t>
            </a:r>
          </a:p>
        </p:txBody>
      </p:sp>
      <p:sp>
        <p:nvSpPr>
          <p:cNvPr id="24602" name="42 CuadroTexto"/>
          <p:cNvSpPr txBox="1">
            <a:spLocks noChangeArrowheads="1"/>
          </p:cNvSpPr>
          <p:nvPr/>
        </p:nvSpPr>
        <p:spPr bwMode="auto">
          <a:xfrm>
            <a:off x="4716463" y="2781300"/>
            <a:ext cx="9350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latin typeface="Calibri" pitchFamily="34" charset="0"/>
              </a:rPr>
              <a:t>0.95</a:t>
            </a:r>
          </a:p>
        </p:txBody>
      </p:sp>
      <p:sp>
        <p:nvSpPr>
          <p:cNvPr id="24603" name="43 CuadroTexto"/>
          <p:cNvSpPr txBox="1">
            <a:spLocks noChangeArrowheads="1"/>
          </p:cNvSpPr>
          <p:nvPr/>
        </p:nvSpPr>
        <p:spPr bwMode="auto">
          <a:xfrm>
            <a:off x="4787900" y="3860800"/>
            <a:ext cx="9366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latin typeface="Calibri" pitchFamily="34" charset="0"/>
              </a:rPr>
              <a:t>0.89</a:t>
            </a:r>
          </a:p>
        </p:txBody>
      </p:sp>
      <p:sp>
        <p:nvSpPr>
          <p:cNvPr id="97" name="96 Rectángulo"/>
          <p:cNvSpPr/>
          <p:nvPr/>
        </p:nvSpPr>
        <p:spPr>
          <a:xfrm>
            <a:off x="827088" y="476250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EP2</a:t>
            </a:r>
          </a:p>
        </p:txBody>
      </p:sp>
      <p:sp>
        <p:nvSpPr>
          <p:cNvPr id="98" name="97 Rectángulo"/>
          <p:cNvSpPr/>
          <p:nvPr/>
        </p:nvSpPr>
        <p:spPr>
          <a:xfrm>
            <a:off x="827088" y="1052513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EP4</a:t>
            </a:r>
          </a:p>
        </p:txBody>
      </p:sp>
      <p:sp>
        <p:nvSpPr>
          <p:cNvPr id="100" name="99 Rectángulo"/>
          <p:cNvSpPr/>
          <p:nvPr/>
        </p:nvSpPr>
        <p:spPr>
          <a:xfrm>
            <a:off x="827088" y="1341438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EP5</a:t>
            </a:r>
          </a:p>
        </p:txBody>
      </p:sp>
      <p:sp>
        <p:nvSpPr>
          <p:cNvPr id="101" name="100 Rectángulo"/>
          <p:cNvSpPr/>
          <p:nvPr/>
        </p:nvSpPr>
        <p:spPr>
          <a:xfrm>
            <a:off x="827088" y="765175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EP3</a:t>
            </a:r>
          </a:p>
        </p:txBody>
      </p:sp>
      <p:sp>
        <p:nvSpPr>
          <p:cNvPr id="102" name="101 Rectángulo"/>
          <p:cNvSpPr/>
          <p:nvPr/>
        </p:nvSpPr>
        <p:spPr>
          <a:xfrm>
            <a:off x="827088" y="1628775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EP6</a:t>
            </a:r>
          </a:p>
        </p:txBody>
      </p:sp>
      <p:sp>
        <p:nvSpPr>
          <p:cNvPr id="103" name="102 Rectángulo"/>
          <p:cNvSpPr/>
          <p:nvPr/>
        </p:nvSpPr>
        <p:spPr>
          <a:xfrm>
            <a:off x="827088" y="1916113"/>
            <a:ext cx="649287" cy="21748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EP7</a:t>
            </a:r>
          </a:p>
        </p:txBody>
      </p:sp>
      <p:sp>
        <p:nvSpPr>
          <p:cNvPr id="104" name="103 Rectángulo"/>
          <p:cNvSpPr/>
          <p:nvPr/>
        </p:nvSpPr>
        <p:spPr>
          <a:xfrm>
            <a:off x="827088" y="2276475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EX1</a:t>
            </a:r>
          </a:p>
        </p:txBody>
      </p:sp>
      <p:sp>
        <p:nvSpPr>
          <p:cNvPr id="105" name="104 Rectángulo"/>
          <p:cNvSpPr/>
          <p:nvPr/>
        </p:nvSpPr>
        <p:spPr>
          <a:xfrm>
            <a:off x="827088" y="2565400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EX2</a:t>
            </a:r>
          </a:p>
        </p:txBody>
      </p:sp>
      <p:sp>
        <p:nvSpPr>
          <p:cNvPr id="106" name="105 Rectángulo"/>
          <p:cNvSpPr/>
          <p:nvPr/>
        </p:nvSpPr>
        <p:spPr>
          <a:xfrm>
            <a:off x="827088" y="2852738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EX3</a:t>
            </a:r>
          </a:p>
        </p:txBody>
      </p:sp>
      <p:sp>
        <p:nvSpPr>
          <p:cNvPr id="107" name="106 Rectángulo"/>
          <p:cNvSpPr/>
          <p:nvPr/>
        </p:nvSpPr>
        <p:spPr>
          <a:xfrm>
            <a:off x="827088" y="3141663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EX4</a:t>
            </a:r>
          </a:p>
        </p:txBody>
      </p:sp>
      <p:sp>
        <p:nvSpPr>
          <p:cNvPr id="108" name="107 Rectángulo"/>
          <p:cNvSpPr/>
          <p:nvPr/>
        </p:nvSpPr>
        <p:spPr>
          <a:xfrm>
            <a:off x="827088" y="3429000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EX5</a:t>
            </a:r>
          </a:p>
        </p:txBody>
      </p:sp>
      <p:sp>
        <p:nvSpPr>
          <p:cNvPr id="109" name="108 Rectángulo"/>
          <p:cNvSpPr/>
          <p:nvPr/>
        </p:nvSpPr>
        <p:spPr>
          <a:xfrm>
            <a:off x="827088" y="3716338"/>
            <a:ext cx="649287" cy="21748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EX6</a:t>
            </a:r>
          </a:p>
        </p:txBody>
      </p:sp>
      <p:sp>
        <p:nvSpPr>
          <p:cNvPr id="110" name="109 Rectángulo"/>
          <p:cNvSpPr/>
          <p:nvPr/>
        </p:nvSpPr>
        <p:spPr>
          <a:xfrm>
            <a:off x="827088" y="6092825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EZ4</a:t>
            </a:r>
          </a:p>
        </p:txBody>
      </p:sp>
      <p:sp>
        <p:nvSpPr>
          <p:cNvPr id="111" name="110 Rectángulo"/>
          <p:cNvSpPr/>
          <p:nvPr/>
        </p:nvSpPr>
        <p:spPr>
          <a:xfrm>
            <a:off x="827088" y="5805488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EZ3</a:t>
            </a:r>
          </a:p>
        </p:txBody>
      </p:sp>
      <p:sp>
        <p:nvSpPr>
          <p:cNvPr id="113" name="112 Rectángulo"/>
          <p:cNvSpPr/>
          <p:nvPr/>
        </p:nvSpPr>
        <p:spPr>
          <a:xfrm>
            <a:off x="827088" y="5516563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EZ2</a:t>
            </a:r>
          </a:p>
        </p:txBody>
      </p:sp>
      <p:sp>
        <p:nvSpPr>
          <p:cNvPr id="114" name="113 Rectángulo"/>
          <p:cNvSpPr/>
          <p:nvPr/>
        </p:nvSpPr>
        <p:spPr>
          <a:xfrm>
            <a:off x="827088" y="5229225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EZ1</a:t>
            </a:r>
          </a:p>
        </p:txBody>
      </p:sp>
      <p:sp>
        <p:nvSpPr>
          <p:cNvPr id="115" name="114 Rectángulo"/>
          <p:cNvSpPr/>
          <p:nvPr/>
        </p:nvSpPr>
        <p:spPr>
          <a:xfrm>
            <a:off x="827088" y="4868863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EX10</a:t>
            </a:r>
          </a:p>
        </p:txBody>
      </p:sp>
      <p:sp>
        <p:nvSpPr>
          <p:cNvPr id="116" name="115 Rectángulo"/>
          <p:cNvSpPr/>
          <p:nvPr/>
        </p:nvSpPr>
        <p:spPr>
          <a:xfrm>
            <a:off x="827088" y="4581525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EX9</a:t>
            </a:r>
          </a:p>
        </p:txBody>
      </p:sp>
      <p:sp>
        <p:nvSpPr>
          <p:cNvPr id="117" name="116 Rectángulo"/>
          <p:cNvSpPr/>
          <p:nvPr/>
        </p:nvSpPr>
        <p:spPr>
          <a:xfrm>
            <a:off x="827088" y="4292600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EX8</a:t>
            </a:r>
          </a:p>
        </p:txBody>
      </p:sp>
      <p:sp>
        <p:nvSpPr>
          <p:cNvPr id="118" name="117 Rectángulo"/>
          <p:cNvSpPr/>
          <p:nvPr/>
        </p:nvSpPr>
        <p:spPr>
          <a:xfrm>
            <a:off x="827088" y="4005263"/>
            <a:ext cx="649287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EX7</a:t>
            </a:r>
          </a:p>
        </p:txBody>
      </p:sp>
      <p:cxnSp>
        <p:nvCxnSpPr>
          <p:cNvPr id="127" name="126 Conector recto de flecha"/>
          <p:cNvCxnSpPr>
            <a:endCxn id="98" idx="3"/>
          </p:cNvCxnSpPr>
          <p:nvPr/>
        </p:nvCxnSpPr>
        <p:spPr>
          <a:xfrm flipH="1" flipV="1">
            <a:off x="1476375" y="1160463"/>
            <a:ext cx="935038" cy="288925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129 Conector recto de flecha"/>
          <p:cNvCxnSpPr/>
          <p:nvPr/>
        </p:nvCxnSpPr>
        <p:spPr>
          <a:xfrm flipH="1" flipV="1">
            <a:off x="1476375" y="1412875"/>
            <a:ext cx="792163" cy="144463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132 Conector recto de flecha"/>
          <p:cNvCxnSpPr/>
          <p:nvPr/>
        </p:nvCxnSpPr>
        <p:spPr>
          <a:xfrm flipH="1">
            <a:off x="1476375" y="1844675"/>
            <a:ext cx="792163" cy="179388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148 Conector recto de flecha"/>
          <p:cNvCxnSpPr/>
          <p:nvPr/>
        </p:nvCxnSpPr>
        <p:spPr>
          <a:xfrm flipH="1">
            <a:off x="1476375" y="2997200"/>
            <a:ext cx="863600" cy="0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" name="149 Conector recto de flecha"/>
          <p:cNvCxnSpPr/>
          <p:nvPr/>
        </p:nvCxnSpPr>
        <p:spPr>
          <a:xfrm flipH="1">
            <a:off x="1476375" y="3429000"/>
            <a:ext cx="935038" cy="431800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150 Conector recto de flecha"/>
          <p:cNvCxnSpPr/>
          <p:nvPr/>
        </p:nvCxnSpPr>
        <p:spPr>
          <a:xfrm flipH="1">
            <a:off x="1476375" y="3573463"/>
            <a:ext cx="1079500" cy="576262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180 Conector recto de flecha"/>
          <p:cNvCxnSpPr/>
          <p:nvPr/>
        </p:nvCxnSpPr>
        <p:spPr>
          <a:xfrm flipH="1">
            <a:off x="1476375" y="4941888"/>
            <a:ext cx="935038" cy="395287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182 Conector recto de flecha"/>
          <p:cNvCxnSpPr/>
          <p:nvPr/>
        </p:nvCxnSpPr>
        <p:spPr>
          <a:xfrm flipH="1">
            <a:off x="1476375" y="5084763"/>
            <a:ext cx="1079500" cy="539750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183 Conector recto de flecha"/>
          <p:cNvCxnSpPr/>
          <p:nvPr/>
        </p:nvCxnSpPr>
        <p:spPr>
          <a:xfrm flipH="1">
            <a:off x="1476375" y="5229225"/>
            <a:ext cx="1223963" cy="684213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184 Conector recto de flecha"/>
          <p:cNvCxnSpPr/>
          <p:nvPr/>
        </p:nvCxnSpPr>
        <p:spPr>
          <a:xfrm flipH="1">
            <a:off x="1476375" y="5300663"/>
            <a:ext cx="1439863" cy="973137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634" name="189 CuadroTexto"/>
          <p:cNvSpPr txBox="1">
            <a:spLocks noChangeArrowheads="1"/>
          </p:cNvSpPr>
          <p:nvPr/>
        </p:nvSpPr>
        <p:spPr bwMode="auto">
          <a:xfrm>
            <a:off x="1476375" y="1196975"/>
            <a:ext cx="4953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0.83</a:t>
            </a:r>
          </a:p>
        </p:txBody>
      </p:sp>
      <p:sp>
        <p:nvSpPr>
          <p:cNvPr id="24635" name="190 CuadroTexto"/>
          <p:cNvSpPr txBox="1">
            <a:spLocks noChangeArrowheads="1"/>
          </p:cNvSpPr>
          <p:nvPr/>
        </p:nvSpPr>
        <p:spPr bwMode="auto">
          <a:xfrm>
            <a:off x="1476375" y="981075"/>
            <a:ext cx="6477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0.76</a:t>
            </a:r>
          </a:p>
        </p:txBody>
      </p:sp>
      <p:sp>
        <p:nvSpPr>
          <p:cNvPr id="24636" name="191 CuadroTexto"/>
          <p:cNvSpPr txBox="1">
            <a:spLocks noChangeArrowheads="1"/>
          </p:cNvSpPr>
          <p:nvPr/>
        </p:nvSpPr>
        <p:spPr bwMode="auto">
          <a:xfrm>
            <a:off x="1403350" y="692150"/>
            <a:ext cx="6477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0.82</a:t>
            </a:r>
          </a:p>
        </p:txBody>
      </p:sp>
      <p:sp>
        <p:nvSpPr>
          <p:cNvPr id="24637" name="192 CuadroTexto"/>
          <p:cNvSpPr txBox="1">
            <a:spLocks noChangeArrowheads="1"/>
          </p:cNvSpPr>
          <p:nvPr/>
        </p:nvSpPr>
        <p:spPr bwMode="auto">
          <a:xfrm>
            <a:off x="1476375" y="476250"/>
            <a:ext cx="6477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0.76</a:t>
            </a:r>
          </a:p>
        </p:txBody>
      </p:sp>
      <p:sp>
        <p:nvSpPr>
          <p:cNvPr id="24638" name="200 CuadroTexto"/>
          <p:cNvSpPr txBox="1">
            <a:spLocks noChangeArrowheads="1"/>
          </p:cNvSpPr>
          <p:nvPr/>
        </p:nvSpPr>
        <p:spPr bwMode="auto">
          <a:xfrm>
            <a:off x="1476375" y="1700213"/>
            <a:ext cx="50323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0.74</a:t>
            </a:r>
          </a:p>
        </p:txBody>
      </p:sp>
      <p:sp>
        <p:nvSpPr>
          <p:cNvPr id="24639" name="201 CuadroTexto"/>
          <p:cNvSpPr txBox="1">
            <a:spLocks noChangeArrowheads="1"/>
          </p:cNvSpPr>
          <p:nvPr/>
        </p:nvSpPr>
        <p:spPr bwMode="auto">
          <a:xfrm>
            <a:off x="1476375" y="3213100"/>
            <a:ext cx="5032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0.82</a:t>
            </a:r>
          </a:p>
        </p:txBody>
      </p:sp>
      <p:sp>
        <p:nvSpPr>
          <p:cNvPr id="24640" name="202 CuadroTexto"/>
          <p:cNvSpPr txBox="1">
            <a:spLocks noChangeArrowheads="1"/>
          </p:cNvSpPr>
          <p:nvPr/>
        </p:nvSpPr>
        <p:spPr bwMode="auto">
          <a:xfrm>
            <a:off x="1476375" y="188913"/>
            <a:ext cx="6477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0.81(1)</a:t>
            </a:r>
          </a:p>
        </p:txBody>
      </p:sp>
      <p:sp>
        <p:nvSpPr>
          <p:cNvPr id="24641" name="203 CuadroTexto"/>
          <p:cNvSpPr txBox="1">
            <a:spLocks noChangeArrowheads="1"/>
          </p:cNvSpPr>
          <p:nvPr/>
        </p:nvSpPr>
        <p:spPr bwMode="auto">
          <a:xfrm>
            <a:off x="1476375" y="3500438"/>
            <a:ext cx="50323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0.69</a:t>
            </a:r>
          </a:p>
        </p:txBody>
      </p:sp>
      <p:sp>
        <p:nvSpPr>
          <p:cNvPr id="24642" name="204 CuadroTexto"/>
          <p:cNvSpPr txBox="1">
            <a:spLocks noChangeArrowheads="1"/>
          </p:cNvSpPr>
          <p:nvPr/>
        </p:nvSpPr>
        <p:spPr bwMode="auto">
          <a:xfrm>
            <a:off x="1476375" y="3789363"/>
            <a:ext cx="5032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0.80</a:t>
            </a:r>
          </a:p>
        </p:txBody>
      </p:sp>
      <p:sp>
        <p:nvSpPr>
          <p:cNvPr id="24643" name="205 CuadroTexto"/>
          <p:cNvSpPr txBox="1">
            <a:spLocks noChangeArrowheads="1"/>
          </p:cNvSpPr>
          <p:nvPr/>
        </p:nvSpPr>
        <p:spPr bwMode="auto">
          <a:xfrm>
            <a:off x="1476375" y="4292600"/>
            <a:ext cx="50323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0.83</a:t>
            </a:r>
          </a:p>
        </p:txBody>
      </p:sp>
      <p:sp>
        <p:nvSpPr>
          <p:cNvPr id="24644" name="206 CuadroTexto"/>
          <p:cNvSpPr txBox="1">
            <a:spLocks noChangeArrowheads="1"/>
          </p:cNvSpPr>
          <p:nvPr/>
        </p:nvSpPr>
        <p:spPr bwMode="auto">
          <a:xfrm>
            <a:off x="1476375" y="4005263"/>
            <a:ext cx="5032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0.79</a:t>
            </a:r>
          </a:p>
        </p:txBody>
      </p:sp>
      <p:sp>
        <p:nvSpPr>
          <p:cNvPr id="24645" name="207 CuadroTexto"/>
          <p:cNvSpPr txBox="1">
            <a:spLocks noChangeArrowheads="1"/>
          </p:cNvSpPr>
          <p:nvPr/>
        </p:nvSpPr>
        <p:spPr bwMode="auto">
          <a:xfrm>
            <a:off x="1476375" y="4581525"/>
            <a:ext cx="5032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0.77</a:t>
            </a:r>
          </a:p>
        </p:txBody>
      </p:sp>
      <p:sp>
        <p:nvSpPr>
          <p:cNvPr id="24646" name="208 CuadroTexto"/>
          <p:cNvSpPr txBox="1">
            <a:spLocks noChangeArrowheads="1"/>
          </p:cNvSpPr>
          <p:nvPr/>
        </p:nvSpPr>
        <p:spPr bwMode="auto">
          <a:xfrm>
            <a:off x="1476375" y="2420938"/>
            <a:ext cx="5032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0.78</a:t>
            </a:r>
          </a:p>
        </p:txBody>
      </p:sp>
      <p:sp>
        <p:nvSpPr>
          <p:cNvPr id="24647" name="209 CuadroTexto"/>
          <p:cNvSpPr txBox="1">
            <a:spLocks noChangeArrowheads="1"/>
          </p:cNvSpPr>
          <p:nvPr/>
        </p:nvSpPr>
        <p:spPr bwMode="auto">
          <a:xfrm>
            <a:off x="1547813" y="2997200"/>
            <a:ext cx="5032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0.79</a:t>
            </a:r>
          </a:p>
        </p:txBody>
      </p:sp>
      <p:sp>
        <p:nvSpPr>
          <p:cNvPr id="24648" name="210 CuadroTexto"/>
          <p:cNvSpPr txBox="1">
            <a:spLocks noChangeArrowheads="1"/>
          </p:cNvSpPr>
          <p:nvPr/>
        </p:nvSpPr>
        <p:spPr bwMode="auto">
          <a:xfrm>
            <a:off x="1476375" y="2781300"/>
            <a:ext cx="5032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0.79</a:t>
            </a:r>
          </a:p>
        </p:txBody>
      </p:sp>
      <p:sp>
        <p:nvSpPr>
          <p:cNvPr id="24649" name="211 CuadroTexto"/>
          <p:cNvSpPr txBox="1">
            <a:spLocks noChangeArrowheads="1"/>
          </p:cNvSpPr>
          <p:nvPr/>
        </p:nvSpPr>
        <p:spPr bwMode="auto">
          <a:xfrm>
            <a:off x="1476375" y="2133600"/>
            <a:ext cx="7191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0.80(1)</a:t>
            </a:r>
          </a:p>
        </p:txBody>
      </p:sp>
      <p:sp>
        <p:nvSpPr>
          <p:cNvPr id="24650" name="212 CuadroTexto"/>
          <p:cNvSpPr txBox="1">
            <a:spLocks noChangeArrowheads="1"/>
          </p:cNvSpPr>
          <p:nvPr/>
        </p:nvSpPr>
        <p:spPr bwMode="auto">
          <a:xfrm>
            <a:off x="1476375" y="5516563"/>
            <a:ext cx="50323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0.84</a:t>
            </a:r>
          </a:p>
        </p:txBody>
      </p:sp>
      <p:sp>
        <p:nvSpPr>
          <p:cNvPr id="24651" name="213 CuadroTexto"/>
          <p:cNvSpPr txBox="1">
            <a:spLocks noChangeArrowheads="1"/>
          </p:cNvSpPr>
          <p:nvPr/>
        </p:nvSpPr>
        <p:spPr bwMode="auto">
          <a:xfrm>
            <a:off x="1403350" y="5876925"/>
            <a:ext cx="5048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0.86</a:t>
            </a:r>
          </a:p>
        </p:txBody>
      </p:sp>
      <p:sp>
        <p:nvSpPr>
          <p:cNvPr id="24652" name="214 CuadroTexto"/>
          <p:cNvSpPr txBox="1">
            <a:spLocks noChangeArrowheads="1"/>
          </p:cNvSpPr>
          <p:nvPr/>
        </p:nvSpPr>
        <p:spPr bwMode="auto">
          <a:xfrm>
            <a:off x="1476375" y="5229225"/>
            <a:ext cx="5032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0.86</a:t>
            </a:r>
          </a:p>
        </p:txBody>
      </p:sp>
      <p:sp>
        <p:nvSpPr>
          <p:cNvPr id="24653" name="215 CuadroTexto"/>
          <p:cNvSpPr txBox="1">
            <a:spLocks noChangeArrowheads="1"/>
          </p:cNvSpPr>
          <p:nvPr/>
        </p:nvSpPr>
        <p:spPr bwMode="auto">
          <a:xfrm>
            <a:off x="1403350" y="4941888"/>
            <a:ext cx="7921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>
                <a:latin typeface="Calibri" pitchFamily="34" charset="0"/>
              </a:rPr>
              <a:t>0.87(1)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2 Marcador de contenido"/>
          <p:cNvSpPr>
            <a:spLocks noGrp="1"/>
          </p:cNvSpPr>
          <p:nvPr>
            <p:ph idx="1"/>
          </p:nvPr>
        </p:nvSpPr>
        <p:spPr>
          <a:xfrm>
            <a:off x="2555875" y="1557338"/>
            <a:ext cx="6130925" cy="3743325"/>
          </a:xfrm>
        </p:spPr>
        <p:txBody>
          <a:bodyPr/>
          <a:lstStyle/>
          <a:p>
            <a:pPr eaLnBrk="1" hangingPunct="1"/>
            <a:endParaRPr lang="es-ES" smtClean="0"/>
          </a:p>
          <a:p>
            <a:pPr eaLnBrk="1" hangingPunct="1"/>
            <a:endParaRPr lang="es-ES" smtClean="0"/>
          </a:p>
          <a:p>
            <a:pPr eaLnBrk="1" hangingPunct="1"/>
            <a:endParaRPr lang="es-ES" smtClean="0"/>
          </a:p>
        </p:txBody>
      </p:sp>
      <p:sp>
        <p:nvSpPr>
          <p:cNvPr id="4" name="3 Anillo"/>
          <p:cNvSpPr/>
          <p:nvPr/>
        </p:nvSpPr>
        <p:spPr>
          <a:xfrm>
            <a:off x="6156325" y="2636838"/>
            <a:ext cx="2232025" cy="1270000"/>
          </a:xfrm>
          <a:prstGeom prst="donut">
            <a:avLst>
              <a:gd name="adj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Orientación Emprendedora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771775" y="1773238"/>
            <a:ext cx="647700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OE1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771775" y="2133600"/>
            <a:ext cx="647700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OE2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771775" y="2492375"/>
            <a:ext cx="647700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OE3</a:t>
            </a:r>
          </a:p>
        </p:txBody>
      </p:sp>
      <p:sp>
        <p:nvSpPr>
          <p:cNvPr id="8" name="7 Rectángulo"/>
          <p:cNvSpPr/>
          <p:nvPr/>
        </p:nvSpPr>
        <p:spPr>
          <a:xfrm>
            <a:off x="2771775" y="2852738"/>
            <a:ext cx="647700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OE4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771775" y="3213100"/>
            <a:ext cx="647700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OE5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2771775" y="3573463"/>
            <a:ext cx="647700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OE6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771775" y="4652963"/>
            <a:ext cx="647700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OE9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2771775" y="4292600"/>
            <a:ext cx="647700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OE8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771775" y="3933825"/>
            <a:ext cx="647700" cy="215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OE7</a:t>
            </a:r>
          </a:p>
        </p:txBody>
      </p:sp>
      <p:cxnSp>
        <p:nvCxnSpPr>
          <p:cNvPr id="15" name="14 Conector recto de flecha"/>
          <p:cNvCxnSpPr>
            <a:endCxn id="5" idx="3"/>
          </p:cNvCxnSpPr>
          <p:nvPr/>
        </p:nvCxnSpPr>
        <p:spPr>
          <a:xfrm flipH="1" flipV="1">
            <a:off x="3419475" y="1881188"/>
            <a:ext cx="3168650" cy="900112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 flipH="1" flipV="1">
            <a:off x="3419475" y="2924175"/>
            <a:ext cx="2736850" cy="217488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H="1">
            <a:off x="3419475" y="3213100"/>
            <a:ext cx="2736850" cy="71438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>
            <a:stCxn id="4" idx="2"/>
          </p:cNvCxnSpPr>
          <p:nvPr/>
        </p:nvCxnSpPr>
        <p:spPr>
          <a:xfrm flipH="1">
            <a:off x="3419475" y="3271838"/>
            <a:ext cx="2736850" cy="373062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 flipH="1">
            <a:off x="3419475" y="3429000"/>
            <a:ext cx="2736850" cy="576263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 flipH="1">
            <a:off x="3419475" y="3573463"/>
            <a:ext cx="2881313" cy="792162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stCxn id="4" idx="3"/>
          </p:cNvCxnSpPr>
          <p:nvPr/>
        </p:nvCxnSpPr>
        <p:spPr>
          <a:xfrm flipH="1">
            <a:off x="3419475" y="3721100"/>
            <a:ext cx="3063875" cy="100330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 flipH="1" flipV="1">
            <a:off x="3419475" y="2205038"/>
            <a:ext cx="2881313" cy="719137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 de flecha"/>
          <p:cNvCxnSpPr/>
          <p:nvPr/>
        </p:nvCxnSpPr>
        <p:spPr>
          <a:xfrm flipH="1" flipV="1">
            <a:off x="3419475" y="2565400"/>
            <a:ext cx="2808288" cy="43180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22" name="58 CuadroTexto"/>
          <p:cNvSpPr txBox="1">
            <a:spLocks noChangeArrowheads="1"/>
          </p:cNvSpPr>
          <p:nvPr/>
        </p:nvSpPr>
        <p:spPr bwMode="auto">
          <a:xfrm>
            <a:off x="3708400" y="2924175"/>
            <a:ext cx="93503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latin typeface="Calibri" pitchFamily="34" charset="0"/>
              </a:rPr>
              <a:t>0.67</a:t>
            </a:r>
          </a:p>
        </p:txBody>
      </p:sp>
      <p:sp>
        <p:nvSpPr>
          <p:cNvPr id="25623" name="59 CuadroTexto"/>
          <p:cNvSpPr txBox="1">
            <a:spLocks noChangeArrowheads="1"/>
          </p:cNvSpPr>
          <p:nvPr/>
        </p:nvSpPr>
        <p:spPr bwMode="auto">
          <a:xfrm>
            <a:off x="3708400" y="2636838"/>
            <a:ext cx="9350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latin typeface="Calibri" pitchFamily="34" charset="0"/>
              </a:rPr>
              <a:t>0.65</a:t>
            </a:r>
          </a:p>
        </p:txBody>
      </p:sp>
      <p:sp>
        <p:nvSpPr>
          <p:cNvPr id="25624" name="60 CuadroTexto"/>
          <p:cNvSpPr txBox="1">
            <a:spLocks noChangeArrowheads="1"/>
          </p:cNvSpPr>
          <p:nvPr/>
        </p:nvSpPr>
        <p:spPr bwMode="auto">
          <a:xfrm>
            <a:off x="3708400" y="3573463"/>
            <a:ext cx="9350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latin typeface="Calibri" pitchFamily="34" charset="0"/>
              </a:rPr>
              <a:t>0.74</a:t>
            </a:r>
          </a:p>
        </p:txBody>
      </p:sp>
      <p:sp>
        <p:nvSpPr>
          <p:cNvPr id="25625" name="61 CuadroTexto"/>
          <p:cNvSpPr txBox="1">
            <a:spLocks noChangeArrowheads="1"/>
          </p:cNvSpPr>
          <p:nvPr/>
        </p:nvSpPr>
        <p:spPr bwMode="auto">
          <a:xfrm>
            <a:off x="3708400" y="3284538"/>
            <a:ext cx="93503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latin typeface="Calibri" pitchFamily="34" charset="0"/>
              </a:rPr>
              <a:t>0.56</a:t>
            </a:r>
          </a:p>
        </p:txBody>
      </p:sp>
      <p:sp>
        <p:nvSpPr>
          <p:cNvPr id="25626" name="62 CuadroTexto"/>
          <p:cNvSpPr txBox="1">
            <a:spLocks noChangeArrowheads="1"/>
          </p:cNvSpPr>
          <p:nvPr/>
        </p:nvSpPr>
        <p:spPr bwMode="auto">
          <a:xfrm>
            <a:off x="3708400" y="3860800"/>
            <a:ext cx="9350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latin typeface="Calibri" pitchFamily="34" charset="0"/>
              </a:rPr>
              <a:t>0.67</a:t>
            </a:r>
          </a:p>
        </p:txBody>
      </p:sp>
      <p:sp>
        <p:nvSpPr>
          <p:cNvPr id="25627" name="63 CuadroTexto"/>
          <p:cNvSpPr txBox="1">
            <a:spLocks noChangeArrowheads="1"/>
          </p:cNvSpPr>
          <p:nvPr/>
        </p:nvSpPr>
        <p:spPr bwMode="auto">
          <a:xfrm>
            <a:off x="3708400" y="4221163"/>
            <a:ext cx="9350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latin typeface="Calibri" pitchFamily="34" charset="0"/>
              </a:rPr>
              <a:t>0.63</a:t>
            </a:r>
          </a:p>
        </p:txBody>
      </p:sp>
      <p:sp>
        <p:nvSpPr>
          <p:cNvPr id="25628" name="64 CuadroTexto"/>
          <p:cNvSpPr txBox="1">
            <a:spLocks noChangeArrowheads="1"/>
          </p:cNvSpPr>
          <p:nvPr/>
        </p:nvSpPr>
        <p:spPr bwMode="auto">
          <a:xfrm>
            <a:off x="3708400" y="1628775"/>
            <a:ext cx="9350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latin typeface="Calibri" pitchFamily="34" charset="0"/>
              </a:rPr>
              <a:t>0.64(1)</a:t>
            </a:r>
          </a:p>
        </p:txBody>
      </p:sp>
      <p:sp>
        <p:nvSpPr>
          <p:cNvPr id="25629" name="65 CuadroTexto"/>
          <p:cNvSpPr txBox="1">
            <a:spLocks noChangeArrowheads="1"/>
          </p:cNvSpPr>
          <p:nvPr/>
        </p:nvSpPr>
        <p:spPr bwMode="auto">
          <a:xfrm>
            <a:off x="3708400" y="2349500"/>
            <a:ext cx="9350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latin typeface="Calibri" pitchFamily="34" charset="0"/>
              </a:rPr>
              <a:t>0.47</a:t>
            </a:r>
          </a:p>
        </p:txBody>
      </p:sp>
      <p:sp>
        <p:nvSpPr>
          <p:cNvPr id="25630" name="66 CuadroTexto"/>
          <p:cNvSpPr txBox="1">
            <a:spLocks noChangeArrowheads="1"/>
          </p:cNvSpPr>
          <p:nvPr/>
        </p:nvSpPr>
        <p:spPr bwMode="auto">
          <a:xfrm>
            <a:off x="3708400" y="1989138"/>
            <a:ext cx="9350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latin typeface="Calibri" pitchFamily="34" charset="0"/>
              </a:rPr>
              <a:t>0.48</a:t>
            </a:r>
          </a:p>
        </p:txBody>
      </p:sp>
      <p:sp>
        <p:nvSpPr>
          <p:cNvPr id="25631" name="81 CuadroTexto"/>
          <p:cNvSpPr txBox="1">
            <a:spLocks noChangeArrowheads="1"/>
          </p:cNvSpPr>
          <p:nvPr/>
        </p:nvSpPr>
        <p:spPr bwMode="auto">
          <a:xfrm>
            <a:off x="4140200" y="4581525"/>
            <a:ext cx="467995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700">
                <a:latin typeface="Calibri" pitchFamily="34" charset="0"/>
              </a:rPr>
              <a:t>Χ</a:t>
            </a:r>
            <a:r>
              <a:rPr lang="en-US" sz="1700" baseline="30000">
                <a:latin typeface="Calibri" pitchFamily="34" charset="0"/>
              </a:rPr>
              <a:t>2=</a:t>
            </a:r>
            <a:r>
              <a:rPr lang="en-US" sz="1700">
                <a:latin typeface="Calibri" pitchFamily="34" charset="0"/>
              </a:rPr>
              <a:t> 50.86(p=0.000); d.f.=27</a:t>
            </a:r>
          </a:p>
          <a:p>
            <a:r>
              <a:rPr lang="en-US" sz="1700">
                <a:latin typeface="Calibri" pitchFamily="34" charset="0"/>
              </a:rPr>
              <a:t>NFI=0.874; NNFI=0.910; CFI=0.933; RMSEA=0.073 </a:t>
            </a:r>
            <a:r>
              <a:rPr lang="en-US" sz="1700" baseline="30000">
                <a:latin typeface="Calibri" pitchFamily="34" charset="0"/>
              </a:rPr>
              <a:t>    </a:t>
            </a:r>
            <a:endParaRPr lang="es-ES" sz="170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254</Words>
  <Application>Microsoft Office PowerPoint</Application>
  <PresentationFormat>Presentación en pantalla (4:3)</PresentationFormat>
  <Paragraphs>144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ANABEL</dc:creator>
  <cp:lastModifiedBy>ANABEL</cp:lastModifiedBy>
  <cp:revision>20</cp:revision>
  <dcterms:created xsi:type="dcterms:W3CDTF">2012-05-12T19:11:16Z</dcterms:created>
  <dcterms:modified xsi:type="dcterms:W3CDTF">2012-05-14T19:01:58Z</dcterms:modified>
</cp:coreProperties>
</file>